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86" r:id="rId2"/>
    <p:sldMasterId id="2147483804" r:id="rId3"/>
    <p:sldMasterId id="2147483822" r:id="rId4"/>
    <p:sldMasterId id="2147483840" r:id="rId5"/>
    <p:sldMasterId id="2147483858" r:id="rId6"/>
  </p:sldMasterIdLst>
  <p:sldIdLst>
    <p:sldId id="256" r:id="rId7"/>
    <p:sldId id="257" r:id="rId8"/>
    <p:sldId id="258" r:id="rId9"/>
    <p:sldId id="259" r:id="rId10"/>
    <p:sldId id="260" r:id="rId11"/>
    <p:sldId id="261"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2260E4E-2893-4758-99AE-A4C1C5C9FB2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538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398706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1304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066705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0810E4-66BB-40DA-A64E-F64A5F24F406}" type="datetimeFigureOut">
              <a:rPr lang="en-US" smtClean="0"/>
              <a:t>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260E4E-2893-4758-99AE-A4C1C5C9FB2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1938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0810E4-66BB-40DA-A64E-F64A5F24F406}" type="datetimeFigureOut">
              <a:rPr lang="en-US" smtClean="0"/>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60E4E-2893-4758-99AE-A4C1C5C9FB2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4876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810E4-66BB-40DA-A64E-F64A5F24F406}" type="datetimeFigureOut">
              <a:rPr lang="en-US" smtClean="0"/>
              <a:t>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691343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933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825502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4205274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7231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2355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2505815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6350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7921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8492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3814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4241499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4226294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798972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692785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0810E4-66BB-40DA-A64E-F64A5F24F406}" type="datetimeFigureOut">
              <a:rPr lang="en-US" smtClean="0"/>
              <a:t>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200960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0810E4-66BB-40DA-A64E-F64A5F24F406}" type="datetimeFigureOut">
              <a:rPr lang="en-US" smtClean="0"/>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2382082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810E4-66BB-40DA-A64E-F64A5F24F406}" type="datetimeFigureOut">
              <a:rPr lang="en-US" smtClean="0"/>
              <a:t>1/9/2019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636392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7061399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189171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4836364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3651041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7516544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1889440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00810E4-66BB-40DA-A64E-F64A5F24F406}" type="datetimeFigureOut">
              <a:rPr lang="en-US" smtClean="0"/>
              <a:t>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5523823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00810E4-66BB-40DA-A64E-F64A5F24F406}" type="datetimeFigureOut">
              <a:rPr lang="en-US" smtClean="0"/>
              <a:t>1/9/2019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4831792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252470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0733305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07661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7341502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7669445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9053621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0810E4-66BB-40DA-A64E-F64A5F24F406}" type="datetimeFigureOut">
              <a:rPr lang="en-US" smtClean="0"/>
              <a:t>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3498032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0810E4-66BB-40DA-A64E-F64A5F24F406}" type="datetimeFigureOut">
              <a:rPr lang="en-US" smtClean="0"/>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7675239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810E4-66BB-40DA-A64E-F64A5F24F406}" type="datetimeFigureOut">
              <a:rPr lang="en-US" smtClean="0"/>
              <a:t>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1968398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5295910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5537178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B00810E4-66BB-40DA-A64E-F64A5F24F406}" type="datetimeFigureOut">
              <a:rPr lang="en-US" smtClean="0"/>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2605813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1113780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624599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6163438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1714102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13209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2569812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5470904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71290009"/>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884980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415855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1978677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0810E4-66BB-40DA-A64E-F64A5F24F406}" type="datetimeFigureOut">
              <a:rPr lang="en-US" smtClean="0"/>
              <a:t>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7753118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0810E4-66BB-40DA-A64E-F64A5F24F406}" type="datetimeFigureOut">
              <a:rPr lang="en-US" smtClean="0"/>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6416733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00810E4-66BB-40DA-A64E-F64A5F24F406}" type="datetimeFigureOut">
              <a:rPr lang="en-US" smtClean="0"/>
              <a:t>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3020897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3197351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1870975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0642210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3591823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8017806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4670919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9525500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5560046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5282079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1502189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7615737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2271645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8689923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7717426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0810E4-66BB-40DA-A64E-F64A5F24F406}" type="datetimeFigureOut">
              <a:rPr lang="en-US" smtClean="0"/>
              <a:t>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6341932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0810E4-66BB-40DA-A64E-F64A5F24F406}" type="datetimeFigureOut">
              <a:rPr lang="en-US" smtClean="0"/>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7815068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810E4-66BB-40DA-A64E-F64A5F24F406}" type="datetimeFigureOut">
              <a:rPr lang="en-US" smtClean="0"/>
              <a:t>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2015157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848320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8704130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9123876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20175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112754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3915454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00810E4-66BB-40DA-A64E-F64A5F24F406}" type="datetimeFigureOut">
              <a:rPr lang="en-US" smtClean="0"/>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3639863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00810E4-66BB-40DA-A64E-F64A5F24F406}" type="datetimeFigureOut">
              <a:rPr lang="en-US" smtClean="0"/>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19774985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2831623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3366166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1040857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1747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2127322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58627683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0810E4-66BB-40DA-A64E-F64A5F24F406}" type="datetimeFigureOut">
              <a:rPr lang="en-US" smtClean="0"/>
              <a:t>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2944253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0810E4-66BB-40DA-A64E-F64A5F24F406}" type="datetimeFigureOut">
              <a:rPr lang="en-US" smtClean="0"/>
              <a:t>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6351277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810E4-66BB-40DA-A64E-F64A5F24F406}" type="datetimeFigureOut">
              <a:rPr lang="en-US" smtClean="0"/>
              <a:t>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7452702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86039479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3209934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00810E4-66BB-40DA-A64E-F64A5F24F406}" type="datetimeFigureOut">
              <a:rPr lang="en-US" smtClean="0"/>
              <a:t>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09001109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9030023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29306788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400480461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05957607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310964965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15637129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810E4-66BB-40DA-A64E-F64A5F24F406}" type="datetimeFigureOut">
              <a:rPr lang="en-US" smtClean="0"/>
              <a:t>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260E4E-2893-4758-99AE-A4C1C5C9FB2D}" type="slidenum">
              <a:rPr lang="en-US" smtClean="0"/>
              <a:t>‹#›</a:t>
            </a:fld>
            <a:endParaRPr lang="en-US"/>
          </a:p>
        </p:txBody>
      </p:sp>
    </p:spTree>
    <p:extLst>
      <p:ext uri="{BB962C8B-B14F-4D97-AF65-F5344CB8AC3E}">
        <p14:creationId xmlns:p14="http://schemas.microsoft.com/office/powerpoint/2010/main" val="2381093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7.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theme" Target="../theme/theme5.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theme" Target="../theme/theme6.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00810E4-66BB-40DA-A64E-F64A5F24F406}" type="datetimeFigureOut">
              <a:rPr lang="en-US" smtClean="0"/>
              <a:t>1/9/2019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2260E4E-2893-4758-99AE-A4C1C5C9FB2D}" type="slidenum">
              <a:rPr lang="en-US" smtClean="0"/>
              <a:t>‹#›</a:t>
            </a:fld>
            <a:endParaRPr lang="en-US"/>
          </a:p>
        </p:txBody>
      </p:sp>
    </p:spTree>
    <p:extLst>
      <p:ext uri="{BB962C8B-B14F-4D97-AF65-F5344CB8AC3E}">
        <p14:creationId xmlns:p14="http://schemas.microsoft.com/office/powerpoint/2010/main" val="252959803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00810E4-66BB-40DA-A64E-F64A5F24F406}" type="datetimeFigureOut">
              <a:rPr lang="en-US" smtClean="0"/>
              <a:t>1/9/2019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2260E4E-2893-4758-99AE-A4C1C5C9FB2D}" type="slidenum">
              <a:rPr lang="en-US" smtClean="0"/>
              <a:t>‹#›</a:t>
            </a:fld>
            <a:endParaRPr lang="en-US"/>
          </a:p>
        </p:txBody>
      </p:sp>
    </p:spTree>
    <p:extLst>
      <p:ext uri="{BB962C8B-B14F-4D97-AF65-F5344CB8AC3E}">
        <p14:creationId xmlns:p14="http://schemas.microsoft.com/office/powerpoint/2010/main" val="2594924611"/>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00810E4-66BB-40DA-A64E-F64A5F24F406}" type="datetimeFigureOut">
              <a:rPr lang="en-US" smtClean="0"/>
              <a:t>1/9/2019</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C2260E4E-2893-4758-99AE-A4C1C5C9FB2D}" type="slidenum">
              <a:rPr lang="en-US" smtClean="0"/>
              <a:t>‹#›</a:t>
            </a:fld>
            <a:endParaRPr lang="en-US"/>
          </a:p>
        </p:txBody>
      </p:sp>
    </p:spTree>
    <p:extLst>
      <p:ext uri="{BB962C8B-B14F-4D97-AF65-F5344CB8AC3E}">
        <p14:creationId xmlns:p14="http://schemas.microsoft.com/office/powerpoint/2010/main" val="603108074"/>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00810E4-66BB-40DA-A64E-F64A5F24F406}" type="datetimeFigureOut">
              <a:rPr lang="en-US" smtClean="0"/>
              <a:t>1/9/2019</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2260E4E-2893-4758-99AE-A4C1C5C9FB2D}" type="slidenum">
              <a:rPr lang="en-US" smtClean="0"/>
              <a:t>‹#›</a:t>
            </a:fld>
            <a:endParaRPr lang="en-US"/>
          </a:p>
        </p:txBody>
      </p:sp>
    </p:spTree>
    <p:extLst>
      <p:ext uri="{BB962C8B-B14F-4D97-AF65-F5344CB8AC3E}">
        <p14:creationId xmlns:p14="http://schemas.microsoft.com/office/powerpoint/2010/main" val="2408812211"/>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00810E4-66BB-40DA-A64E-F64A5F24F406}" type="datetimeFigureOut">
              <a:rPr lang="en-US" smtClean="0"/>
              <a:t>1/9/2019</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2260E4E-2893-4758-99AE-A4C1C5C9FB2D}" type="slidenum">
              <a:rPr lang="en-US" smtClean="0"/>
              <a:t>‹#›</a:t>
            </a:fld>
            <a:endParaRPr lang="en-US"/>
          </a:p>
        </p:txBody>
      </p:sp>
    </p:spTree>
    <p:extLst>
      <p:ext uri="{BB962C8B-B14F-4D97-AF65-F5344CB8AC3E}">
        <p14:creationId xmlns:p14="http://schemas.microsoft.com/office/powerpoint/2010/main" val="1236024235"/>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00810E4-66BB-40DA-A64E-F64A5F24F406}" type="datetimeFigureOut">
              <a:rPr lang="en-US" smtClean="0"/>
              <a:t>1/9/2019</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2260E4E-2893-4758-99AE-A4C1C5C9FB2D}" type="slidenum">
              <a:rPr lang="en-US" smtClean="0"/>
              <a:t>‹#›</a:t>
            </a:fld>
            <a:endParaRPr lang="en-US"/>
          </a:p>
        </p:txBody>
      </p:sp>
    </p:spTree>
    <p:extLst>
      <p:ext uri="{BB962C8B-B14F-4D97-AF65-F5344CB8AC3E}">
        <p14:creationId xmlns:p14="http://schemas.microsoft.com/office/powerpoint/2010/main" val="2475499730"/>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Purchasing_power" TargetMode="External"/><Relationship Id="rId2" Type="http://schemas.openxmlformats.org/officeDocument/2006/relationships/hyperlink" Target="https://en.wikipedia.org/wiki/General_price_level" TargetMode="External"/><Relationship Id="rId1" Type="http://schemas.openxmlformats.org/officeDocument/2006/relationships/slideLayout" Target="../slideLayouts/slideLayout19.xml"/><Relationship Id="rId5" Type="http://schemas.openxmlformats.org/officeDocument/2006/relationships/image" Target="../media/image14.jpg"/><Relationship Id="rId4" Type="http://schemas.openxmlformats.org/officeDocument/2006/relationships/hyperlink" Target="https://en.wikipedia.org/wiki/Real_versus_nominal_value_(economic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en.wikipedia.org/wiki/Opportunity_cost" TargetMode="Externa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Means_of_exchange" TargetMode="External"/><Relationship Id="rId2" Type="http://schemas.openxmlformats.org/officeDocument/2006/relationships/hyperlink" Target="https://en.wikipedia.org/wiki/Money_supply" TargetMode="External"/><Relationship Id="rId1" Type="http://schemas.openxmlformats.org/officeDocument/2006/relationships/slideLayout" Target="../slideLayouts/slideLayout53.xml"/><Relationship Id="rId5" Type="http://schemas.openxmlformats.org/officeDocument/2006/relationships/image" Target="../media/image16.jpg"/><Relationship Id="rId4" Type="http://schemas.openxmlformats.org/officeDocument/2006/relationships/hyperlink" Target="https://en.wikipedia.org/wiki/Real_versus_nominal_value_(economic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en.wikipedia.org/wiki/Adaptive_expectations" TargetMode="External"/><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lgerian" panose="04020705040A02060702" pitchFamily="82" charset="0"/>
              </a:rPr>
              <a:t>Inflation</a:t>
            </a:r>
            <a:endParaRPr lang="en-US" dirty="0">
              <a:latin typeface="Algerian" panose="04020705040A02060702" pitchFamily="82" charset="0"/>
            </a:endParaRPr>
          </a:p>
        </p:txBody>
      </p:sp>
      <p:sp>
        <p:nvSpPr>
          <p:cNvPr id="3" name="Subtitle 2"/>
          <p:cNvSpPr>
            <a:spLocks noGrp="1"/>
          </p:cNvSpPr>
          <p:nvPr>
            <p:ph type="subTitle" idx="1"/>
          </p:nvPr>
        </p:nvSpPr>
        <p:spPr>
          <a:xfrm>
            <a:off x="2697018" y="5615565"/>
            <a:ext cx="9144000" cy="1655762"/>
          </a:xfrm>
        </p:spPr>
        <p:txBody>
          <a:bodyPr/>
          <a:lstStyle/>
          <a:p>
            <a:pPr algn="r"/>
            <a:r>
              <a:rPr lang="en-US" dirty="0" err="1" smtClean="0"/>
              <a:t>Avram</a:t>
            </a:r>
            <a:r>
              <a:rPr lang="en-US" dirty="0" smtClean="0"/>
              <a:t> Vlad</a:t>
            </a:r>
          </a:p>
          <a:p>
            <a:pPr algn="r"/>
            <a:r>
              <a:rPr lang="en-US" dirty="0" smtClean="0"/>
              <a:t>1718</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8680" y="3684996"/>
            <a:ext cx="2172629" cy="1445786"/>
          </a:xfrm>
          <a:prstGeom prst="rect">
            <a:avLst/>
          </a:prstGeom>
        </p:spPr>
      </p:pic>
    </p:spTree>
    <p:extLst>
      <p:ext uri="{BB962C8B-B14F-4D97-AF65-F5344CB8AC3E}">
        <p14:creationId xmlns:p14="http://schemas.microsoft.com/office/powerpoint/2010/main" val="1661904544"/>
      </p:ext>
    </p:extLst>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Rounded MT Bold" panose="020F0704030504030204" pitchFamily="34" charset="0"/>
              </a:rPr>
              <a:t>Short introduction</a:t>
            </a:r>
            <a:endParaRPr lang="en-US" dirty="0">
              <a:latin typeface="Arial Rounded MT Bold" panose="020F0704030504030204" pitchFamily="34" charset="0"/>
            </a:endParaRPr>
          </a:p>
        </p:txBody>
      </p:sp>
      <p:sp>
        <p:nvSpPr>
          <p:cNvPr id="3" name="Content Placeholder 2"/>
          <p:cNvSpPr>
            <a:spLocks noGrp="1"/>
          </p:cNvSpPr>
          <p:nvPr>
            <p:ph idx="1"/>
          </p:nvPr>
        </p:nvSpPr>
        <p:spPr/>
        <p:txBody>
          <a:bodyPr>
            <a:normAutofit/>
          </a:bodyPr>
          <a:lstStyle/>
          <a:p>
            <a:r>
              <a:rPr lang="en-US" b="1" dirty="0" smtClean="0"/>
              <a:t>inflation</a:t>
            </a:r>
            <a:r>
              <a:rPr lang="en-US" dirty="0"/>
              <a:t> is a sustained increase in the </a:t>
            </a:r>
            <a:r>
              <a:rPr lang="en-US" dirty="0">
                <a:hlinkClick r:id="rId2" tooltip="General price level"/>
              </a:rPr>
              <a:t>general price level</a:t>
            </a:r>
            <a:r>
              <a:rPr lang="en-US" dirty="0"/>
              <a:t> of goods and services in an economy over a period of </a:t>
            </a:r>
            <a:r>
              <a:rPr lang="en-US" dirty="0" smtClean="0"/>
              <a:t>time. When </a:t>
            </a:r>
            <a:r>
              <a:rPr lang="en-US" dirty="0"/>
              <a:t>the general price level rises, each unit of currency buys fewer goods and services; consequently, inflation reflects a reduction in the </a:t>
            </a:r>
            <a:r>
              <a:rPr lang="en-US" dirty="0">
                <a:hlinkClick r:id="rId3" tooltip="Purchasing power"/>
              </a:rPr>
              <a:t>purchasing power</a:t>
            </a:r>
            <a:r>
              <a:rPr lang="en-US" dirty="0"/>
              <a:t> per unit of money – a loss of </a:t>
            </a:r>
            <a:r>
              <a:rPr lang="en-US" dirty="0">
                <a:hlinkClick r:id="rId4" tooltip="Real versus nominal value (economics)"/>
              </a:rPr>
              <a:t>real value</a:t>
            </a:r>
            <a:r>
              <a:rPr lang="en-US" dirty="0"/>
              <a:t> in the medium of exchange and unit of account within the economy</a:t>
            </a:r>
            <a:r>
              <a:rPr lang="en-US" dirty="0" smtClean="0"/>
              <a:t>.</a:t>
            </a:r>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270" y="4626006"/>
            <a:ext cx="3323730" cy="2231994"/>
          </a:xfrm>
          <a:prstGeom prst="rect">
            <a:avLst/>
          </a:prstGeom>
        </p:spPr>
      </p:pic>
    </p:spTree>
    <p:extLst>
      <p:ext uri="{BB962C8B-B14F-4D97-AF65-F5344CB8AC3E}">
        <p14:creationId xmlns:p14="http://schemas.microsoft.com/office/powerpoint/2010/main" val="167792795"/>
      </p:ext>
    </p:extLst>
  </p:cSld>
  <p:clrMapOvr>
    <a:masterClrMapping/>
  </p:clrMapOvr>
  <mc:AlternateContent xmlns:mc="http://schemas.openxmlformats.org/markup-compatibility/2006">
    <mc:Choice xmlns:p14="http://schemas.microsoft.com/office/powerpoint/2010/main" Requires="p14">
      <p:transition spd="slow" p14:dur="1500" advClick="0" advTm="7000">
        <p:split orient="vert"/>
      </p:transition>
    </mc:Choice>
    <mc:Fallback>
      <p:transition spd="slow" advClick="0" advTm="7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latin typeface="Adobe Gothic Std B" panose="020B0800000000000000" pitchFamily="34" charset="-128"/>
                <a:ea typeface="Adobe Gothic Std B" panose="020B0800000000000000" pitchFamily="34" charset="-128"/>
              </a:rPr>
              <a:t>Inflation affects economies in various positive and negative ways. The negative effects of inflation include an increase in the </a:t>
            </a:r>
            <a:r>
              <a:rPr lang="en-US" sz="2400" dirty="0">
                <a:latin typeface="Adobe Gothic Std B" panose="020B0800000000000000" pitchFamily="34" charset="-128"/>
                <a:ea typeface="Adobe Gothic Std B" panose="020B0800000000000000" pitchFamily="34" charset="-128"/>
                <a:hlinkClick r:id="rId2" tooltip="Opportunity cost"/>
              </a:rPr>
              <a:t>opportunity cost</a:t>
            </a:r>
            <a:r>
              <a:rPr lang="en-US" sz="2400" dirty="0">
                <a:latin typeface="Adobe Gothic Std B" panose="020B0800000000000000" pitchFamily="34" charset="-128"/>
                <a:ea typeface="Adobe Gothic Std B" panose="020B0800000000000000" pitchFamily="34" charset="-128"/>
              </a:rPr>
              <a:t> of holding money, uncertainty over future inflation which may discourage investment and </a:t>
            </a:r>
            <a:r>
              <a:rPr lang="en-US" sz="2400" dirty="0" smtClean="0">
                <a:latin typeface="Adobe Gothic Std B" panose="020B0800000000000000" pitchFamily="34" charset="-128"/>
                <a:ea typeface="Adobe Gothic Std B" panose="020B0800000000000000" pitchFamily="34" charset="-128"/>
              </a:rPr>
              <a:t>savings</a:t>
            </a:r>
            <a:endParaRPr lang="en-US" sz="2400" dirty="0">
              <a:latin typeface="Adobe Gothic Std B" panose="020B0800000000000000" pitchFamily="34" charset="-128"/>
              <a:ea typeface="Adobe Gothic Std B" panose="020B0800000000000000" pitchFamily="34" charset="-12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74127"/>
            <a:ext cx="5486536" cy="2583873"/>
          </a:xfrm>
          <a:prstGeom prst="rect">
            <a:avLst/>
          </a:prstGeom>
        </p:spPr>
      </p:pic>
    </p:spTree>
    <p:extLst>
      <p:ext uri="{BB962C8B-B14F-4D97-AF65-F5344CB8AC3E}">
        <p14:creationId xmlns:p14="http://schemas.microsoft.com/office/powerpoint/2010/main" val="3900873636"/>
      </p:ext>
    </p:extLst>
  </p:cSld>
  <p:clrMapOvr>
    <a:masterClrMapping/>
  </p:clrMapOvr>
  <mc:AlternateContent xmlns:mc="http://schemas.openxmlformats.org/markup-compatibility/2006">
    <mc:Choice xmlns:p14="http://schemas.microsoft.com/office/powerpoint/2010/main" Requires="p14">
      <p:transition spd="slow" advClick="0" advTm="7000">
        <p14:flash/>
      </p:transition>
    </mc:Choice>
    <mc:Fallback>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Black" panose="020B0A04020102020204" pitchFamily="34" charset="0"/>
              </a:rPr>
              <a:t>History</a:t>
            </a:r>
            <a:r>
              <a:rPr lang="en-US" dirty="0">
                <a:latin typeface="+mn-lt"/>
              </a:rPr>
              <a:t/>
            </a:r>
            <a:br>
              <a:rPr lang="en-US" dirty="0">
                <a:latin typeface="+mn-lt"/>
              </a:rPr>
            </a:br>
            <a:endParaRPr lang="en-US" dirty="0">
              <a:latin typeface="+mn-lt"/>
            </a:endParaRPr>
          </a:p>
        </p:txBody>
      </p:sp>
      <p:sp>
        <p:nvSpPr>
          <p:cNvPr id="3" name="Content Placeholder 2"/>
          <p:cNvSpPr>
            <a:spLocks noGrp="1"/>
          </p:cNvSpPr>
          <p:nvPr>
            <p:ph idx="1"/>
          </p:nvPr>
        </p:nvSpPr>
        <p:spPr>
          <a:xfrm>
            <a:off x="685801" y="1218430"/>
            <a:ext cx="6841836" cy="3649133"/>
          </a:xfrm>
        </p:spPr>
        <p:txBody>
          <a:bodyPr>
            <a:normAutofit/>
          </a:bodyPr>
          <a:lstStyle/>
          <a:p>
            <a:r>
              <a:rPr lang="en-US" dirty="0"/>
              <a:t>Rapid increases in quantity of the money or in the overall </a:t>
            </a:r>
            <a:r>
              <a:rPr lang="en-US" dirty="0">
                <a:hlinkClick r:id="rId2" tooltip="Money supply"/>
              </a:rPr>
              <a:t>money supply</a:t>
            </a:r>
            <a:r>
              <a:rPr lang="en-US" dirty="0"/>
              <a:t> (or debasement of the </a:t>
            </a:r>
            <a:r>
              <a:rPr lang="en-US" dirty="0">
                <a:hlinkClick r:id="rId3" tooltip="Means of exchange"/>
              </a:rPr>
              <a:t>means of exchange</a:t>
            </a:r>
            <a:r>
              <a:rPr lang="en-US" dirty="0"/>
              <a:t>) have occurred in many different societies throughout history, changing with different forms of money used</a:t>
            </a:r>
            <a:r>
              <a:rPr lang="en-US" dirty="0" smtClean="0"/>
              <a:t>.</a:t>
            </a:r>
            <a:r>
              <a:rPr lang="en-US" dirty="0"/>
              <a:t> For instance, when gold was used as currency, the government could collect gold coins, melt them down, mix them with other metals such as silver, copper, or lead, and reissue them at the same </a:t>
            </a:r>
            <a:r>
              <a:rPr lang="en-US" dirty="0">
                <a:hlinkClick r:id="rId4" tooltip="Real versus nominal value (economics)"/>
              </a:rPr>
              <a:t>nominal value</a:t>
            </a:r>
            <a:r>
              <a:rPr lang="en-US" dirty="0"/>
              <a:t>. </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7774" y="1888018"/>
            <a:ext cx="4674226" cy="2457738"/>
          </a:xfrm>
          <a:prstGeom prst="rect">
            <a:avLst/>
          </a:prstGeom>
        </p:spPr>
      </p:pic>
    </p:spTree>
    <p:extLst>
      <p:ext uri="{BB962C8B-B14F-4D97-AF65-F5344CB8AC3E}">
        <p14:creationId xmlns:p14="http://schemas.microsoft.com/office/powerpoint/2010/main" val="30980447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7000">
        <p15:prstTrans prst="fallOver"/>
      </p:transition>
    </mc:Choice>
    <mc:Fallback>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4560" y="797013"/>
            <a:ext cx="10353762" cy="3695136"/>
          </a:xfrm>
        </p:spPr>
        <p:txBody>
          <a:bodyPr>
            <a:normAutofit/>
          </a:bodyPr>
          <a:lstStyle/>
          <a:p>
            <a:pPr marL="0" indent="0">
              <a:buNone/>
            </a:pPr>
            <a:r>
              <a:rPr lang="en-US" sz="1800" b="1" dirty="0" smtClean="0"/>
              <a:t>Inflation expectations </a:t>
            </a:r>
          </a:p>
          <a:p>
            <a:r>
              <a:rPr lang="en-US" sz="1800" dirty="0" smtClean="0"/>
              <a:t>Inflation </a:t>
            </a:r>
            <a:r>
              <a:rPr lang="en-US" sz="1800" dirty="0"/>
              <a:t>expectations or expected inflation is the rate of inflation that is anticipated for some period of time in the foreseeable future. There are two major approaches to modeling the formation of inflation expectations. </a:t>
            </a:r>
            <a:r>
              <a:rPr lang="en-US" sz="1800" dirty="0">
                <a:hlinkClick r:id="rId2" tooltip="Adaptive expectations"/>
              </a:rPr>
              <a:t>Adaptive expectations</a:t>
            </a:r>
            <a:r>
              <a:rPr lang="en-US" sz="1800" dirty="0"/>
              <a:t> models them as a weighted average of what was expected one period earlier and the actual rate of inflation that most recently occurred.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993386"/>
            <a:ext cx="4313383" cy="2864613"/>
          </a:xfrm>
          <a:prstGeom prst="rect">
            <a:avLst/>
          </a:prstGeom>
        </p:spPr>
      </p:pic>
    </p:spTree>
    <p:extLst>
      <p:ext uri="{BB962C8B-B14F-4D97-AF65-F5344CB8AC3E}">
        <p14:creationId xmlns:p14="http://schemas.microsoft.com/office/powerpoint/2010/main" val="25188767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7000">
        <p15:prstTrans prst="wind"/>
      </p:transition>
    </mc:Choice>
    <mc:Fallback>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4"/>
                                        </p:tgtEl>
                                      </p:cBhvr>
                                    </p:animEffect>
                                    <p:anim calcmode="lin" valueType="num">
                                      <p:cBhvr>
                                        <p:cTn id="7" dur="20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4"/>
                                        </p:tgtEl>
                                        <p:attrNameLst>
                                          <p:attrName>ppt_h</p:attrName>
                                        </p:attrNameLst>
                                      </p:cBhvr>
                                      <p:tavLst>
                                        <p:tav tm="0">
                                          <p:val>
                                            <p:strVal val="ppt_h"/>
                                          </p:val>
                                        </p:tav>
                                        <p:tav tm="100000">
                                          <p:val>
                                            <p:strVal val="ppt_h"/>
                                          </p:val>
                                        </p:tav>
                                      </p:tavLst>
                                    </p:anim>
                                    <p:set>
                                      <p:cBhvr>
                                        <p:cTn id="9"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your patience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21018" y="2808575"/>
            <a:ext cx="3891179" cy="3435309"/>
          </a:xfrm>
        </p:spPr>
      </p:pic>
    </p:spTree>
    <p:extLst>
      <p:ext uri="{BB962C8B-B14F-4D97-AF65-F5344CB8AC3E}">
        <p14:creationId xmlns:p14="http://schemas.microsoft.com/office/powerpoint/2010/main" val="23150522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3000">
        <p15:prstTrans prst="curtains"/>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7.jpeg"/></Relationships>
</file>

<file path=ppt/theme/_rels/theme4.xml.rels><?xml version="1.0" encoding="UTF-8" standalone="yes"?>
<Relationships xmlns="http://schemas.openxmlformats.org/package/2006/relationships"><Relationship Id="rId1" Type="http://schemas.openxmlformats.org/officeDocument/2006/relationships/image" Target="../media/image8.jpeg"/></Relationships>
</file>

<file path=ppt/theme/_rels/theme5.xml.rels><?xml version="1.0" encoding="UTF-8" standalone="yes"?>
<Relationships xmlns="http://schemas.openxmlformats.org/package/2006/relationships"><Relationship Id="rId1" Type="http://schemas.openxmlformats.org/officeDocument/2006/relationships/image" Target="../media/image11.jpeg"/></Relationships>
</file>

<file path=ppt/theme/_rels/theme6.xml.rels><?xml version="1.0" encoding="UTF-8" standalone="yes"?>
<Relationships xmlns="http://schemas.openxmlformats.org/package/2006/relationships"><Relationship Id="rId1" Type="http://schemas.openxmlformats.org/officeDocument/2006/relationships/image" Target="../media/image12.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3.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4.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5.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6.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Organic</Template>
  <TotalTime>36</TotalTime>
  <Words>82</Words>
  <Application>Microsoft Office PowerPoint</Application>
  <PresentationFormat>Widescreen</PresentationFormat>
  <Paragraphs>11</Paragraphs>
  <Slides>6</Slides>
  <Notes>0</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6</vt:i4>
      </vt:variant>
    </vt:vector>
  </HeadingPairs>
  <TitlesOfParts>
    <vt:vector size="25" baseType="lpstr">
      <vt:lpstr>Adobe Gothic Std B</vt:lpstr>
      <vt:lpstr>Algerian</vt:lpstr>
      <vt:lpstr>Arial</vt:lpstr>
      <vt:lpstr>Arial Black</vt:lpstr>
      <vt:lpstr>Arial Rounded MT Bold</vt:lpstr>
      <vt:lpstr>Bookman Old Style</vt:lpstr>
      <vt:lpstr>Calibri</vt:lpstr>
      <vt:lpstr>Calibri Light</vt:lpstr>
      <vt:lpstr>Century Gothic</vt:lpstr>
      <vt:lpstr>Corbel</vt:lpstr>
      <vt:lpstr>Garamond</vt:lpstr>
      <vt:lpstr>Rockwell</vt:lpstr>
      <vt:lpstr>Wingdings 3</vt:lpstr>
      <vt:lpstr>Organic</vt:lpstr>
      <vt:lpstr>Ion Boardroom</vt:lpstr>
      <vt:lpstr>Slice</vt:lpstr>
      <vt:lpstr>Celestial</vt:lpstr>
      <vt:lpstr>Damask</vt:lpstr>
      <vt:lpstr>Parallax</vt:lpstr>
      <vt:lpstr>Inflation</vt:lpstr>
      <vt:lpstr>Short introduction</vt:lpstr>
      <vt:lpstr>PowerPoint Presentation</vt:lpstr>
      <vt:lpstr>History </vt:lpstr>
      <vt:lpstr>PowerPoint Presentation</vt:lpstr>
      <vt:lpstr>Thank you for your patience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Inflation</dc:title>
  <dc:creator>Cristian</dc:creator>
  <cp:lastModifiedBy>Cristian</cp:lastModifiedBy>
  <cp:revision>4</cp:revision>
  <dcterms:created xsi:type="dcterms:W3CDTF">2019-01-09T16:58:55Z</dcterms:created>
  <dcterms:modified xsi:type="dcterms:W3CDTF">2019-01-09T17:34:57Z</dcterms:modified>
</cp:coreProperties>
</file>